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1" r:id="rId5"/>
    <p:sldId id="278" r:id="rId6"/>
    <p:sldId id="281" r:id="rId7"/>
    <p:sldId id="274" r:id="rId8"/>
    <p:sldId id="269" r:id="rId9"/>
    <p:sldId id="260" r:id="rId10"/>
    <p:sldId id="270" r:id="rId11"/>
    <p:sldId id="276" r:id="rId12"/>
    <p:sldId id="277" r:id="rId13"/>
    <p:sldId id="279" r:id="rId14"/>
    <p:sldId id="280" r:id="rId15"/>
    <p:sldId id="273" r:id="rId16"/>
    <p:sldId id="28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2403E0D-CF8D-4274-888F-BA6293B35BC7}">
          <p14:sldIdLst>
            <p14:sldId id="256"/>
            <p14:sldId id="257"/>
            <p14:sldId id="258"/>
            <p14:sldId id="261"/>
          </p14:sldIdLst>
        </p14:section>
        <p14:section name="Untitled Section" id="{ACBCD646-D953-4F07-A622-4FEBC1A6D678}">
          <p14:sldIdLst>
            <p14:sldId id="278"/>
            <p14:sldId id="281"/>
            <p14:sldId id="274"/>
            <p14:sldId id="269"/>
            <p14:sldId id="260"/>
            <p14:sldId id="270"/>
            <p14:sldId id="276"/>
            <p14:sldId id="277"/>
            <p14:sldId id="279"/>
            <p14:sldId id="280"/>
            <p14:sldId id="273"/>
            <p14:sldId id="283"/>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chnicians - NHS Herts Valleys CCG" initials="AC" lastIdx="8" clrIdx="0"/>
  <p:cmAuthor id="1" name="Alison Canning - NHS Herts Valleys CCG" initials="AC" lastIdx="20" clrIdx="1"/>
  <p:cmAuthor id="2" name="Patel Pragna (06N) NHS Herts Valleys CCG" initials="PP(NHVC" lastIdx="5" clrIdx="2"/>
  <p:cmAuthor id="3" name="Latif Sabiehah - NHS Herts Valleys CCG" initials="LS-NHVC" lastIdx="6" clrIdx="3"/>
  <p:cmAuthor id="4" name="Morjaria Prina (06N) NHS Herts Valleys CCG" initials="PM" lastIdx="4"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80" autoAdjust="0"/>
  </p:normalViewPr>
  <p:slideViewPr>
    <p:cSldViewPr>
      <p:cViewPr varScale="1">
        <p:scale>
          <a:sx n="83" d="100"/>
          <a:sy n="83" d="100"/>
        </p:scale>
        <p:origin x="-1426" y="-77"/>
      </p:cViewPr>
      <p:guideLst>
        <p:guide orient="horz" pos="2160"/>
        <p:guide pos="2880"/>
      </p:guideLst>
    </p:cSldViewPr>
  </p:slideViewPr>
  <p:outlineViewPr>
    <p:cViewPr>
      <p:scale>
        <a:sx n="33" d="100"/>
        <a:sy n="33" d="100"/>
      </p:scale>
      <p:origin x="53" y="246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3120"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BDF6FC-9B2E-4542-BD88-107C560B88E7}" type="datetimeFigureOut">
              <a:rPr lang="en-GB" smtClean="0"/>
              <a:t>14/09/2020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CA60B2-38FC-4973-9CF6-C3866204A8DF}" type="slidenum">
              <a:rPr lang="en-GB" smtClean="0"/>
              <a:t>‹#›</a:t>
            </a:fld>
            <a:endParaRPr lang="en-GB"/>
          </a:p>
        </p:txBody>
      </p:sp>
    </p:spTree>
    <p:extLst>
      <p:ext uri="{BB962C8B-B14F-4D97-AF65-F5344CB8AC3E}">
        <p14:creationId xmlns:p14="http://schemas.microsoft.com/office/powerpoint/2010/main" val="3025613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sz="1100" dirty="0" smtClean="0"/>
          </a:p>
          <a:p>
            <a:pPr marL="0" indent="0">
              <a:buNone/>
            </a:pPr>
            <a:endParaRPr lang="en-GB" sz="1100" dirty="0" smtClean="0"/>
          </a:p>
          <a:p>
            <a:r>
              <a:rPr lang="en-GB" sz="1200" dirty="0" smtClean="0"/>
              <a:t>The care home should retain responsibility for ordering medication; this shouldn’t be delegated to the community pharmacist. </a:t>
            </a:r>
          </a:p>
          <a:p>
            <a:pPr marL="0" indent="0">
              <a:buNone/>
            </a:pPr>
            <a:endParaRPr lang="en-GB" sz="1200" dirty="0" smtClean="0"/>
          </a:p>
          <a:p>
            <a:r>
              <a:rPr lang="en-GB" sz="1200" dirty="0" smtClean="0"/>
              <a:t>Care home providers should ensure that at least 2 members of care home staff have the training and skills to order medication. </a:t>
            </a:r>
          </a:p>
          <a:p>
            <a:pPr marL="0" indent="0">
              <a:buNone/>
            </a:pPr>
            <a:endParaRPr lang="en-GB" sz="1200" dirty="0" smtClean="0"/>
          </a:p>
          <a:p>
            <a:r>
              <a:rPr lang="en-GB" sz="1200" dirty="0" smtClean="0"/>
              <a:t>It is important that the member(s) of staff responsible for ordering medications </a:t>
            </a:r>
            <a:r>
              <a:rPr lang="en-GB" sz="1200" b="1" dirty="0" smtClean="0"/>
              <a:t>only requests items that are needed after checking the stock. Do not routinely clear medicine stocks at the end of the month only to re-order new stock. </a:t>
            </a:r>
          </a:p>
          <a:p>
            <a:pPr marL="0" indent="0">
              <a:buNone/>
            </a:pPr>
            <a:endParaRPr lang="en-GB" sz="1200" dirty="0" smtClean="0"/>
          </a:p>
          <a:p>
            <a:r>
              <a:rPr lang="en-GB" sz="1200" dirty="0" smtClean="0"/>
              <a:t>Ensure any medications that have been discontinued are not re-ordered. Inform the community pharmacy of any discontinued medications.</a:t>
            </a:r>
          </a:p>
          <a:p>
            <a:pPr marL="0" indent="0">
              <a:buNone/>
            </a:pPr>
            <a:endParaRPr lang="en-GB" sz="1200" dirty="0" smtClean="0"/>
          </a:p>
          <a:p>
            <a:r>
              <a:rPr lang="en-GB" sz="1200" dirty="0" smtClean="0"/>
              <a:t>The prescription produced by the surgery should be checked against the original request before it is sent to the pharmacy to </a:t>
            </a:r>
            <a:r>
              <a:rPr lang="en-GB" sz="1200" b="1" dirty="0" smtClean="0"/>
              <a:t>ensure there aren’t any discrepancies</a:t>
            </a:r>
            <a:r>
              <a:rPr lang="en-GB" sz="1200" dirty="0" smtClean="0"/>
              <a:t>. If the prescriptions are sent electronically, the dispensing token (copy of the prescription) can be used to check against the prescription request. If an item is not required or has been prescribed in error, cross the item through on the prescription. Inform the GP practice so that the records at the practice can be updated. </a:t>
            </a:r>
          </a:p>
          <a:p>
            <a:pPr marL="0" indent="0">
              <a:buNone/>
            </a:pPr>
            <a:endParaRPr lang="en-GB" sz="1200" dirty="0" smtClean="0"/>
          </a:p>
          <a:p>
            <a:r>
              <a:rPr lang="en-GB" sz="1200" dirty="0" smtClean="0"/>
              <a:t> Do not prepare medication for administration in advance of assessing residents’ needs. </a:t>
            </a:r>
          </a:p>
          <a:p>
            <a:endParaRPr lang="en-GB" sz="1200" dirty="0" smtClean="0"/>
          </a:p>
          <a:p>
            <a:endParaRPr lang="en-GB" sz="1200" dirty="0" smtClean="0"/>
          </a:p>
          <a:p>
            <a:r>
              <a:rPr lang="en-GB" sz="1200" dirty="0" smtClean="0"/>
              <a:t>Unused medicines which have been prescribed for a resident cannot be re-used for another resident. </a:t>
            </a:r>
          </a:p>
          <a:p>
            <a:endParaRPr lang="en-GB" dirty="0"/>
          </a:p>
        </p:txBody>
      </p:sp>
      <p:sp>
        <p:nvSpPr>
          <p:cNvPr id="4" name="Slide Number Placeholder 3"/>
          <p:cNvSpPr>
            <a:spLocks noGrp="1"/>
          </p:cNvSpPr>
          <p:nvPr>
            <p:ph type="sldNum" sz="quarter" idx="10"/>
          </p:nvPr>
        </p:nvSpPr>
        <p:spPr/>
        <p:txBody>
          <a:bodyPr/>
          <a:lstStyle/>
          <a:p>
            <a:fld id="{1BCA60B2-38FC-4973-9CF6-C3866204A8DF}" type="slidenum">
              <a:rPr lang="en-GB" smtClean="0"/>
              <a:t>3</a:t>
            </a:fld>
            <a:endParaRPr lang="en-GB"/>
          </a:p>
        </p:txBody>
      </p:sp>
    </p:spTree>
    <p:extLst>
      <p:ext uri="{BB962C8B-B14F-4D97-AF65-F5344CB8AC3E}">
        <p14:creationId xmlns:p14="http://schemas.microsoft.com/office/powerpoint/2010/main" val="322945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BCA60B2-38FC-4973-9CF6-C3866204A8DF}" type="slidenum">
              <a:rPr lang="en-GB" smtClean="0"/>
              <a:t>7</a:t>
            </a:fld>
            <a:endParaRPr lang="en-GB"/>
          </a:p>
        </p:txBody>
      </p:sp>
    </p:spTree>
    <p:extLst>
      <p:ext uri="{BB962C8B-B14F-4D97-AF65-F5344CB8AC3E}">
        <p14:creationId xmlns:p14="http://schemas.microsoft.com/office/powerpoint/2010/main" val="3480871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CA60B2-38FC-4973-9CF6-C3866204A8DF}" type="slidenum">
              <a:rPr lang="en-GB" smtClean="0"/>
              <a:t>15</a:t>
            </a:fld>
            <a:endParaRPr lang="en-GB"/>
          </a:p>
        </p:txBody>
      </p:sp>
    </p:spTree>
    <p:extLst>
      <p:ext uri="{BB962C8B-B14F-4D97-AF65-F5344CB8AC3E}">
        <p14:creationId xmlns:p14="http://schemas.microsoft.com/office/powerpoint/2010/main" val="733817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B04E7E-3BE2-46E5-8739-168C630C7ABF}" type="datetimeFigureOut">
              <a:rPr lang="en-GB" smtClean="0"/>
              <a:t>14/09/2020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284041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B04E7E-3BE2-46E5-8739-168C630C7ABF}" type="datetimeFigureOut">
              <a:rPr lang="en-GB" smtClean="0"/>
              <a:t>14/09/2020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1363000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B04E7E-3BE2-46E5-8739-168C630C7ABF}" type="datetimeFigureOut">
              <a:rPr lang="en-GB" smtClean="0"/>
              <a:t>14/09/2020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2943633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4B04E7E-3BE2-46E5-8739-168C630C7ABF}" type="datetimeFigureOut">
              <a:rPr lang="en-GB" smtClean="0"/>
              <a:t>14/09/2020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2529631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4B04E7E-3BE2-46E5-8739-168C630C7ABF}" type="datetimeFigureOut">
              <a:rPr lang="en-GB" smtClean="0"/>
              <a:t>14/09/2020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310406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4B04E7E-3BE2-46E5-8739-168C630C7ABF}" type="datetimeFigureOut">
              <a:rPr lang="en-GB" smtClean="0"/>
              <a:t>14/09/2020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2884218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B04E7E-3BE2-46E5-8739-168C630C7ABF}" type="datetimeFigureOut">
              <a:rPr lang="en-GB" smtClean="0"/>
              <a:t>14/09/2020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1365453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B04E7E-3BE2-46E5-8739-168C630C7ABF}" type="datetimeFigureOut">
              <a:rPr lang="en-GB" smtClean="0"/>
              <a:t>14/09/2020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8253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B04E7E-3BE2-46E5-8739-168C630C7ABF}" type="datetimeFigureOut">
              <a:rPr lang="en-GB" smtClean="0"/>
              <a:t>14/09/2020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138403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B04E7E-3BE2-46E5-8739-168C630C7ABF}" type="datetimeFigureOut">
              <a:rPr lang="en-GB" smtClean="0"/>
              <a:t>14/09/2020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906343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B04E7E-3BE2-46E5-8739-168C630C7ABF}" type="datetimeFigureOut">
              <a:rPr lang="en-GB" smtClean="0"/>
              <a:t>14/09/2020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AB36A-437E-4C4F-8A62-D1C9B0E705A9}" type="slidenum">
              <a:rPr lang="en-GB" smtClean="0"/>
              <a:t>‹#›</a:t>
            </a:fld>
            <a:endParaRPr lang="en-GB"/>
          </a:p>
        </p:txBody>
      </p:sp>
    </p:spTree>
    <p:extLst>
      <p:ext uri="{BB962C8B-B14F-4D97-AF65-F5344CB8AC3E}">
        <p14:creationId xmlns:p14="http://schemas.microsoft.com/office/powerpoint/2010/main" val="832546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horzBrick">
          <a:fgClr>
            <a:srgbClr val="92D05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B04E7E-3BE2-46E5-8739-168C630C7ABF}" type="datetimeFigureOut">
              <a:rPr lang="en-GB" smtClean="0"/>
              <a:t>14/09/2020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EAB36A-437E-4C4F-8A62-D1C9B0E705A9}" type="slidenum">
              <a:rPr lang="en-GB" smtClean="0"/>
              <a:t>‹#›</a:t>
            </a:fld>
            <a:endParaRPr lang="en-GB"/>
          </a:p>
        </p:txBody>
      </p:sp>
    </p:spTree>
    <p:extLst>
      <p:ext uri="{BB962C8B-B14F-4D97-AF65-F5344CB8AC3E}">
        <p14:creationId xmlns:p14="http://schemas.microsoft.com/office/powerpoint/2010/main" val="723777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hyperlink" Target="https://hertsvalleysccg.nhs.uk/application/files/4715/5928/7459/Homely_remedies_guidance_for_care_homes_v3.0_May_2019.pdf" TargetMode="External"/><Relationship Id="rId7" Type="http://schemas.openxmlformats.org/officeDocument/2006/relationships/hyperlink" Target="https://www.england.nhs.uk/medicines/conditions-for-which-over-the-counter-items-should-not-routinely-be-prescribed/conditions-for-which-over-the-counter-items-should-not-routinely-be-prescribed-in-primary-care-implementation-resources/faq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cqc.org.uk/guidance-providers/adult-social-care/over-counter-medicines-homely-remedies" TargetMode="External"/><Relationship Id="rId5" Type="http://schemas.openxmlformats.org/officeDocument/2006/relationships/hyperlink" Target="https://www.nationalcareforum.org.uk/wp-content/uploads/2019/11/Homely-Remedies-guide.pdf" TargetMode="External"/><Relationship Id="rId4" Type="http://schemas.openxmlformats.org/officeDocument/2006/relationships/hyperlink" Target="https://www.nice.org.uk/Guidance/SC1" TargetMode="External"/><Relationship Id="rId9"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en-GB" dirty="0" smtClean="0">
                <a:solidFill>
                  <a:srgbClr val="92D050"/>
                </a:solidFill>
              </a:rPr>
              <a:t>Homely Remedies in Care Homes</a:t>
            </a:r>
            <a:endParaRPr lang="en-GB" dirty="0">
              <a:solidFill>
                <a:srgbClr val="92D050"/>
              </a:solidFill>
            </a:endParaRPr>
          </a:p>
        </p:txBody>
      </p:sp>
      <p:pic>
        <p:nvPicPr>
          <p:cNvPr id="1026" name="Picture 2" title="HOMELY REMEDIES"/>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610522"/>
            <a:ext cx="8229600" cy="4050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2" descr="email signature logo 2019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5963895"/>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4328" y="5805264"/>
            <a:ext cx="1128992" cy="860425"/>
          </a:xfrm>
          <a:prstGeom prst="rect">
            <a:avLst/>
          </a:prstGeom>
        </p:spPr>
      </p:pic>
    </p:spTree>
    <p:extLst>
      <p:ext uri="{BB962C8B-B14F-4D97-AF65-F5344CB8AC3E}">
        <p14:creationId xmlns:p14="http://schemas.microsoft.com/office/powerpoint/2010/main" val="28084364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glow rad="101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lstStyle/>
          <a:p>
            <a:r>
              <a:rPr lang="en-GB" dirty="0" smtClean="0">
                <a:solidFill>
                  <a:srgbClr val="92D050"/>
                </a:solidFill>
              </a:rPr>
              <a:t>What is Homely remedy?</a:t>
            </a:r>
            <a:endParaRPr lang="en-GB" dirty="0">
              <a:solidFill>
                <a:srgbClr val="92D050"/>
              </a:solidFill>
            </a:endParaRPr>
          </a:p>
        </p:txBody>
      </p:sp>
      <p:sp>
        <p:nvSpPr>
          <p:cNvPr id="3" name="Content Placeholder 2"/>
          <p:cNvSpPr>
            <a:spLocks noGrp="1"/>
          </p:cNvSpPr>
          <p:nvPr>
            <p:ph idx="1"/>
          </p:nvPr>
        </p:nvSpPr>
        <p:spPr>
          <a:xfrm>
            <a:off x="457200" y="1600203"/>
            <a:ext cx="8229600" cy="3989038"/>
          </a:xfrm>
          <a:solidFill>
            <a:schemeClr val="bg1"/>
          </a:solidFill>
          <a:ln w="12700">
            <a:solidFill>
              <a:schemeClr val="tx1"/>
            </a:solidFill>
          </a:ln>
          <a:effectLst>
            <a:glow rad="101600">
              <a:schemeClr val="accent3">
                <a:satMod val="175000"/>
                <a:alpha val="40000"/>
              </a:schemeClr>
            </a:glow>
          </a:effectLst>
        </p:spPr>
        <p:txBody>
          <a:bodyPr>
            <a:normAutofit fontScale="77500" lnSpcReduction="20000"/>
          </a:bodyPr>
          <a:lstStyle/>
          <a:p>
            <a:pPr marL="0" indent="0">
              <a:buNone/>
            </a:pPr>
            <a:r>
              <a:rPr lang="en-GB" sz="2800" b="1" dirty="0" smtClean="0"/>
              <a:t>Homely or household remedy</a:t>
            </a:r>
            <a:r>
              <a:rPr lang="en-GB" sz="2800" dirty="0" smtClean="0"/>
              <a:t> is another name for a non-prescription medicine which is used in a care home for the </a:t>
            </a:r>
            <a:r>
              <a:rPr lang="en-GB" sz="2800" b="1" dirty="0" smtClean="0"/>
              <a:t>short term management of minor</a:t>
            </a:r>
            <a:r>
              <a:rPr lang="en-GB" sz="2800" dirty="0" smtClean="0"/>
              <a:t>, </a:t>
            </a:r>
            <a:r>
              <a:rPr lang="en-GB" sz="2800" b="1" dirty="0" smtClean="0"/>
              <a:t>self-limiting conditions</a:t>
            </a:r>
            <a:r>
              <a:rPr lang="en-GB" sz="2800" dirty="0" smtClean="0"/>
              <a:t>. </a:t>
            </a:r>
          </a:p>
          <a:p>
            <a:pPr marL="0" indent="0">
              <a:buNone/>
            </a:pPr>
            <a:r>
              <a:rPr lang="en-GB" sz="2800" dirty="0" smtClean="0"/>
              <a:t>Minor or self-limiting conditions:</a:t>
            </a:r>
          </a:p>
          <a:p>
            <a:r>
              <a:rPr lang="en-GB" sz="2800" dirty="0">
                <a:solidFill>
                  <a:srgbClr val="9900CC"/>
                </a:solidFill>
              </a:rPr>
              <a:t>C</a:t>
            </a:r>
            <a:r>
              <a:rPr lang="en-GB" sz="2800" dirty="0" smtClean="0">
                <a:solidFill>
                  <a:srgbClr val="9900CC"/>
                </a:solidFill>
              </a:rPr>
              <a:t>old symptoms.</a:t>
            </a:r>
          </a:p>
          <a:p>
            <a:r>
              <a:rPr lang="en-GB" sz="2800" dirty="0" smtClean="0">
                <a:solidFill>
                  <a:srgbClr val="9900CC"/>
                </a:solidFill>
              </a:rPr>
              <a:t>Headache.</a:t>
            </a:r>
          </a:p>
          <a:p>
            <a:r>
              <a:rPr lang="en-GB" sz="2800" dirty="0">
                <a:solidFill>
                  <a:srgbClr val="9900CC"/>
                </a:solidFill>
              </a:rPr>
              <a:t>O</a:t>
            </a:r>
            <a:r>
              <a:rPr lang="en-GB" sz="2800" dirty="0" smtClean="0">
                <a:solidFill>
                  <a:srgbClr val="9900CC"/>
                </a:solidFill>
              </a:rPr>
              <a:t>ccasional pain.</a:t>
            </a:r>
          </a:p>
          <a:p>
            <a:r>
              <a:rPr lang="en-GB" sz="2800" dirty="0">
                <a:solidFill>
                  <a:srgbClr val="9900CC"/>
                </a:solidFill>
              </a:rPr>
              <a:t>I</a:t>
            </a:r>
            <a:r>
              <a:rPr lang="en-GB" sz="2800" dirty="0" smtClean="0">
                <a:solidFill>
                  <a:srgbClr val="9900CC"/>
                </a:solidFill>
              </a:rPr>
              <a:t>ndigestion</a:t>
            </a:r>
            <a:r>
              <a:rPr lang="en-GB" sz="2800" dirty="0" smtClean="0">
                <a:solidFill>
                  <a:srgbClr val="7030A0"/>
                </a:solidFill>
              </a:rPr>
              <a:t>. </a:t>
            </a:r>
          </a:p>
          <a:p>
            <a:r>
              <a:rPr lang="en-GB" sz="2800" dirty="0" smtClean="0">
                <a:solidFill>
                  <a:srgbClr val="9900CC"/>
                </a:solidFill>
              </a:rPr>
              <a:t>Constipation.</a:t>
            </a:r>
          </a:p>
          <a:p>
            <a:pPr marL="0" indent="0">
              <a:buNone/>
            </a:pPr>
            <a:r>
              <a:rPr lang="en-GB" sz="2800" dirty="0" smtClean="0"/>
              <a:t>It is good practice to ensure that access to treatment for minor ailments is available as it would be for a patient living in their own home.</a:t>
            </a:r>
          </a:p>
          <a:p>
            <a:pPr marL="0" indent="0">
              <a:buNone/>
            </a:pPr>
            <a:endParaRPr lang="en-GB" sz="2800" dirty="0" smtClean="0"/>
          </a:p>
          <a:p>
            <a:pPr marL="0" indent="0">
              <a:buNone/>
            </a:pPr>
            <a:endParaRPr lang="en-GB" sz="2800" dirty="0" smtClean="0"/>
          </a:p>
        </p:txBody>
      </p:sp>
      <p:pic>
        <p:nvPicPr>
          <p:cNvPr id="5122" name="Picture 2" descr="email signature logo 2019 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877272"/>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5661247"/>
            <a:ext cx="1128992" cy="1004441"/>
          </a:xfrm>
          <a:prstGeom prst="rect">
            <a:avLst/>
          </a:prstGeom>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35408" y="2564904"/>
            <a:ext cx="2952328" cy="1763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6684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520" y="260648"/>
            <a:ext cx="8229600" cy="936104"/>
          </a:xfrm>
          <a:effectLst>
            <a:glow rad="101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normAutofit/>
          </a:bodyPr>
          <a:lstStyle/>
          <a:p>
            <a:r>
              <a:rPr lang="en-GB" dirty="0" smtClean="0">
                <a:solidFill>
                  <a:srgbClr val="92D050"/>
                </a:solidFill>
              </a:rPr>
              <a:t>NATIONAL AND LOCAL KEY POINTS</a:t>
            </a:r>
            <a:endParaRPr lang="en-GB" dirty="0">
              <a:solidFill>
                <a:srgbClr val="92D050"/>
              </a:solidFill>
            </a:endParaRPr>
          </a:p>
        </p:txBody>
      </p:sp>
      <p:sp>
        <p:nvSpPr>
          <p:cNvPr id="3" name="Content Placeholder 2"/>
          <p:cNvSpPr>
            <a:spLocks noGrp="1"/>
          </p:cNvSpPr>
          <p:nvPr>
            <p:ph idx="1"/>
          </p:nvPr>
        </p:nvSpPr>
        <p:spPr>
          <a:xfrm>
            <a:off x="467544" y="1484783"/>
            <a:ext cx="8232576" cy="4248473"/>
          </a:xfrm>
          <a:solidFill>
            <a:schemeClr val="bg1"/>
          </a:solidFill>
          <a:ln w="12700">
            <a:solidFill>
              <a:srgbClr val="92D050"/>
            </a:solidFill>
          </a:ln>
          <a:effectLst>
            <a:glow rad="101600">
              <a:schemeClr val="accent3">
                <a:satMod val="175000"/>
                <a:alpha val="40000"/>
              </a:schemeClr>
            </a:glow>
          </a:effectLst>
        </p:spPr>
        <p:txBody>
          <a:bodyPr>
            <a:noAutofit/>
          </a:bodyPr>
          <a:lstStyle/>
          <a:p>
            <a:pPr>
              <a:buFont typeface="Wingdings" panose="05000000000000000000" pitchFamily="2" charset="2"/>
              <a:buChar char="Ø"/>
            </a:pPr>
            <a:r>
              <a:rPr lang="en-GB" sz="1800" dirty="0" smtClean="0"/>
              <a:t>Care </a:t>
            </a:r>
            <a:r>
              <a:rPr lang="en-GB" sz="1800" dirty="0"/>
              <a:t>Homes with or without nursing </a:t>
            </a:r>
            <a:r>
              <a:rPr lang="en-GB" sz="1800" dirty="0" smtClean="0"/>
              <a:t>should have an </a:t>
            </a:r>
            <a:r>
              <a:rPr lang="en-GB" sz="1800" dirty="0"/>
              <a:t>approved list of products </a:t>
            </a:r>
            <a:r>
              <a:rPr lang="en-GB" sz="1800" dirty="0" smtClean="0"/>
              <a:t>to </a:t>
            </a:r>
            <a:r>
              <a:rPr lang="en-GB" sz="1800" dirty="0"/>
              <a:t>treat minor </a:t>
            </a:r>
            <a:r>
              <a:rPr lang="en-GB" sz="1800" dirty="0" smtClean="0"/>
              <a:t>ailments that they keep as stock. </a:t>
            </a:r>
          </a:p>
          <a:p>
            <a:pPr>
              <a:buFont typeface="Wingdings" panose="05000000000000000000" pitchFamily="2" charset="2"/>
              <a:buChar char="Ø"/>
            </a:pPr>
            <a:r>
              <a:rPr lang="en-GB" sz="1800" dirty="0" smtClean="0"/>
              <a:t>Homely </a:t>
            </a:r>
            <a:r>
              <a:rPr lang="en-GB" sz="1800" dirty="0"/>
              <a:t>remedies must be purchased by the care home and </a:t>
            </a:r>
            <a:r>
              <a:rPr lang="en-GB" sz="1800" dirty="0" smtClean="0"/>
              <a:t>should not be </a:t>
            </a:r>
            <a:r>
              <a:rPr lang="en-GB" sz="1800" dirty="0"/>
              <a:t>labelled for individual residents. </a:t>
            </a:r>
          </a:p>
          <a:p>
            <a:pPr>
              <a:buFont typeface="Wingdings" panose="05000000000000000000" pitchFamily="2" charset="2"/>
              <a:buChar char="Ø"/>
            </a:pPr>
            <a:r>
              <a:rPr lang="en-GB" sz="1800" dirty="0" smtClean="0"/>
              <a:t>Homely </a:t>
            </a:r>
            <a:r>
              <a:rPr lang="en-GB" sz="1800" dirty="0"/>
              <a:t>remedies should </a:t>
            </a:r>
            <a:r>
              <a:rPr lang="en-GB" sz="1800" dirty="0" smtClean="0"/>
              <a:t>only </a:t>
            </a:r>
            <a:r>
              <a:rPr lang="en-GB" sz="1800" dirty="0"/>
              <a:t>be given for </a:t>
            </a:r>
            <a:r>
              <a:rPr lang="en-GB" sz="1800" dirty="0" smtClean="0"/>
              <a:t>a maximum of 48 </a:t>
            </a:r>
            <a:r>
              <a:rPr lang="en-GB" sz="1800" dirty="0"/>
              <a:t>hours, before referring to the GP </a:t>
            </a:r>
            <a:r>
              <a:rPr lang="en-GB" sz="1800" dirty="0" smtClean="0"/>
              <a:t>if symptoms </a:t>
            </a:r>
            <a:r>
              <a:rPr lang="en-GB" sz="1800" dirty="0"/>
              <a:t>persist. If required for longer than 48 hours, the GP will need to assess and advise</a:t>
            </a:r>
            <a:r>
              <a:rPr lang="en-GB" sz="1800" dirty="0" smtClean="0"/>
              <a:t>.</a:t>
            </a:r>
          </a:p>
          <a:p>
            <a:pPr>
              <a:buFont typeface="Wingdings" panose="05000000000000000000" pitchFamily="2" charset="2"/>
              <a:buChar char="Ø"/>
            </a:pPr>
            <a:r>
              <a:rPr lang="en-GB" sz="1800" dirty="0" smtClean="0"/>
              <a:t>Homely remedies should not be requested on prescription from GPs or non-medical prescribers.</a:t>
            </a:r>
          </a:p>
          <a:p>
            <a:pPr>
              <a:buFont typeface="Wingdings" panose="05000000000000000000" pitchFamily="2" charset="2"/>
              <a:buChar char="Ø"/>
            </a:pPr>
            <a:r>
              <a:rPr lang="en-GB" sz="1800" dirty="0" smtClean="0"/>
              <a:t>Dressings and items for first-aid are </a:t>
            </a:r>
            <a:r>
              <a:rPr lang="en-GB" sz="1800" b="1" dirty="0" smtClean="0"/>
              <a:t>NOT</a:t>
            </a:r>
            <a:r>
              <a:rPr lang="en-GB" sz="1800" dirty="0" smtClean="0"/>
              <a:t> homely remedies.</a:t>
            </a:r>
          </a:p>
        </p:txBody>
      </p:sp>
      <p:pic>
        <p:nvPicPr>
          <p:cNvPr id="2051" name="Picture 2" descr="email signature logo 2019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855405"/>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8344" y="5855404"/>
            <a:ext cx="1031776" cy="7438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0396" y="4495760"/>
            <a:ext cx="1755896" cy="1127760"/>
          </a:xfrm>
          <a:prstGeom prst="rect">
            <a:avLst/>
          </a:prstGeom>
        </p:spPr>
      </p:pic>
    </p:spTree>
    <p:extLst>
      <p:ext uri="{BB962C8B-B14F-4D97-AF65-F5344CB8AC3E}">
        <p14:creationId xmlns:p14="http://schemas.microsoft.com/office/powerpoint/2010/main" val="4172301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glow rad="101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lstStyle/>
          <a:p>
            <a:r>
              <a:rPr lang="en-GB" dirty="0" smtClean="0">
                <a:solidFill>
                  <a:srgbClr val="92D050"/>
                </a:solidFill>
              </a:rPr>
              <a:t>Managing Homely Remedies</a:t>
            </a:r>
            <a:endParaRPr lang="en-GB" dirty="0">
              <a:solidFill>
                <a:srgbClr val="92D050"/>
              </a:solidFill>
            </a:endParaRPr>
          </a:p>
        </p:txBody>
      </p:sp>
      <p:sp>
        <p:nvSpPr>
          <p:cNvPr id="3" name="Content Placeholder 2"/>
          <p:cNvSpPr>
            <a:spLocks noGrp="1"/>
          </p:cNvSpPr>
          <p:nvPr>
            <p:ph idx="1"/>
          </p:nvPr>
        </p:nvSpPr>
        <p:spPr>
          <a:xfrm>
            <a:off x="423720" y="1484784"/>
            <a:ext cx="8229600" cy="4176463"/>
          </a:xfrm>
          <a:solidFill>
            <a:schemeClr val="bg1"/>
          </a:solidFill>
          <a:ln w="12700">
            <a:solidFill>
              <a:srgbClr val="92D050"/>
            </a:solidFill>
          </a:ln>
          <a:effectLst>
            <a:glow rad="101600">
              <a:schemeClr val="accent3">
                <a:satMod val="175000"/>
                <a:alpha val="40000"/>
              </a:schemeClr>
            </a:glow>
          </a:effectLst>
        </p:spPr>
        <p:txBody>
          <a:bodyPr>
            <a:normAutofit fontScale="62500" lnSpcReduction="20000"/>
          </a:bodyPr>
          <a:lstStyle/>
          <a:p>
            <a:pPr>
              <a:buFont typeface="Wingdings" panose="05000000000000000000" pitchFamily="2" charset="2"/>
              <a:buChar char="Ø"/>
            </a:pPr>
            <a:r>
              <a:rPr lang="en-GB" dirty="0" smtClean="0"/>
              <a:t>Each care home should have specific homely </a:t>
            </a:r>
            <a:r>
              <a:rPr lang="en-GB" dirty="0"/>
              <a:t>medicines </a:t>
            </a:r>
            <a:r>
              <a:rPr lang="en-GB" dirty="0" smtClean="0"/>
              <a:t>policy, appropriate training for staff and authorised staff signature list. </a:t>
            </a:r>
          </a:p>
          <a:p>
            <a:pPr>
              <a:buFont typeface="Wingdings" panose="05000000000000000000" pitchFamily="2" charset="2"/>
              <a:buChar char="Ø"/>
            </a:pPr>
            <a:r>
              <a:rPr lang="en-GB" dirty="0" smtClean="0"/>
              <a:t>The </a:t>
            </a:r>
            <a:r>
              <a:rPr lang="en-GB" dirty="0"/>
              <a:t>homely remedy policy should describe how residents can access </a:t>
            </a:r>
            <a:r>
              <a:rPr lang="en-GB" dirty="0" smtClean="0"/>
              <a:t>OTC </a:t>
            </a:r>
            <a:r>
              <a:rPr lang="en-GB" dirty="0"/>
              <a:t>medicines that would commonly be available in any household</a:t>
            </a:r>
            <a:r>
              <a:rPr lang="en-GB" dirty="0" smtClean="0"/>
              <a:t>.</a:t>
            </a:r>
          </a:p>
          <a:p>
            <a:pPr>
              <a:buFont typeface="Wingdings" panose="05000000000000000000" pitchFamily="2" charset="2"/>
              <a:buChar char="Ø"/>
            </a:pPr>
            <a:r>
              <a:rPr lang="en-GB" dirty="0" smtClean="0"/>
              <a:t> </a:t>
            </a:r>
            <a:r>
              <a:rPr lang="en-GB" dirty="0"/>
              <a:t>Advice should be taken from a healthcare professional, such as a GP, </a:t>
            </a:r>
            <a:r>
              <a:rPr lang="en-GB" dirty="0" smtClean="0"/>
              <a:t>pharmacist </a:t>
            </a:r>
            <a:r>
              <a:rPr lang="en-GB" dirty="0"/>
              <a:t>(from the care home or community), </a:t>
            </a:r>
            <a:r>
              <a:rPr lang="en-GB" dirty="0" smtClean="0"/>
              <a:t>or the </a:t>
            </a:r>
            <a:r>
              <a:rPr lang="en-GB" dirty="0"/>
              <a:t>care home </a:t>
            </a:r>
            <a:r>
              <a:rPr lang="en-GB" dirty="0" smtClean="0"/>
              <a:t>nurse on </a:t>
            </a:r>
            <a:r>
              <a:rPr lang="en-GB" dirty="0"/>
              <a:t>the use of homely remedies. </a:t>
            </a:r>
            <a:endParaRPr lang="en-GB" dirty="0" smtClean="0"/>
          </a:p>
          <a:p>
            <a:pPr>
              <a:buFont typeface="Wingdings" panose="05000000000000000000" pitchFamily="2" charset="2"/>
              <a:buChar char="Ø"/>
            </a:pPr>
            <a:r>
              <a:rPr lang="en-GB" dirty="0" smtClean="0"/>
              <a:t>In </a:t>
            </a:r>
            <a:r>
              <a:rPr lang="en-GB" dirty="0"/>
              <a:t>a nursing home or where the home employs their own pharmacist, it is expected that the designated nurse/ pharmacist will complete the authorisation form.</a:t>
            </a:r>
            <a:r>
              <a:rPr lang="en-GB" b="1" dirty="0"/>
              <a:t> </a:t>
            </a:r>
            <a:endParaRPr lang="en-GB" dirty="0"/>
          </a:p>
          <a:p>
            <a:pPr>
              <a:buFont typeface="Wingdings" panose="05000000000000000000" pitchFamily="2" charset="2"/>
              <a:buChar char="Ø"/>
            </a:pPr>
            <a:r>
              <a:rPr lang="en-GB" dirty="0"/>
              <a:t>Each resident must be assessed individually by a healthcare professional for suitability for each remedy. This should include the medicine itself, and also the indication for which it will be used. It is recommended that this should be done using the ‘</a:t>
            </a:r>
            <a:r>
              <a:rPr lang="en-GB" b="1" dirty="0"/>
              <a:t>Homely Remedies Authorisation Form</a:t>
            </a:r>
            <a:r>
              <a:rPr lang="en-GB" dirty="0" smtClean="0"/>
              <a:t>’.</a:t>
            </a:r>
          </a:p>
          <a:p>
            <a:pPr>
              <a:buFont typeface="Wingdings" panose="05000000000000000000" pitchFamily="2" charset="2"/>
              <a:buChar char="Ø"/>
            </a:pPr>
            <a:endParaRPr lang="en-GB" dirty="0"/>
          </a:p>
        </p:txBody>
      </p:sp>
      <p:pic>
        <p:nvPicPr>
          <p:cNvPr id="7170" name="Picture 2" descr="email signature logo 2019 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805264"/>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5805264"/>
            <a:ext cx="1128992" cy="860425"/>
          </a:xfrm>
          <a:prstGeom prst="rect">
            <a:avLst/>
          </a:prstGeom>
        </p:spPr>
      </p:pic>
    </p:spTree>
    <p:extLst>
      <p:ext uri="{BB962C8B-B14F-4D97-AF65-F5344CB8AC3E}">
        <p14:creationId xmlns:p14="http://schemas.microsoft.com/office/powerpoint/2010/main" val="12414239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RAVALS\Pictures\homely remedies pic app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8094663" cy="5328592"/>
          </a:xfrm>
          <a:prstGeom prst="rect">
            <a:avLst/>
          </a:prstGeom>
          <a:noFill/>
          <a:ln w="12700">
            <a:solidFill>
              <a:schemeClr val="tx1"/>
            </a:solidFill>
          </a:ln>
          <a:effectLst>
            <a:glow rad="101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 name="Picture 2" descr="email signature logo 2019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805264"/>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4328" y="5805264"/>
            <a:ext cx="1128992" cy="860425"/>
          </a:xfrm>
          <a:prstGeom prst="rect">
            <a:avLst/>
          </a:prstGeom>
        </p:spPr>
      </p:pic>
    </p:spTree>
    <p:extLst>
      <p:ext uri="{BB962C8B-B14F-4D97-AF65-F5344CB8AC3E}">
        <p14:creationId xmlns:p14="http://schemas.microsoft.com/office/powerpoint/2010/main" val="1729847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mail signature logo 2019 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805264"/>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5805264"/>
            <a:ext cx="1128992" cy="860425"/>
          </a:xfrm>
          <a:prstGeom prst="rect">
            <a:avLst/>
          </a:prstGeom>
        </p:spPr>
      </p:pic>
      <p:pic>
        <p:nvPicPr>
          <p:cNvPr id="6" name="Picture 5"/>
          <p:cNvPicPr/>
          <p:nvPr/>
        </p:nvPicPr>
        <p:blipFill rotWithShape="1">
          <a:blip r:embed="rId4"/>
          <a:srcRect l="13032" t="28369" r="17022" b="21749"/>
          <a:stretch/>
        </p:blipFill>
        <p:spPr bwMode="auto">
          <a:xfrm>
            <a:off x="957920" y="1340768"/>
            <a:ext cx="7344816" cy="4032448"/>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5"/>
          <a:srcRect l="14628" t="54846" r="17020" b="40426"/>
          <a:stretch/>
        </p:blipFill>
        <p:spPr bwMode="auto">
          <a:xfrm>
            <a:off x="758816" y="476672"/>
            <a:ext cx="7330008" cy="3600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481379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84" y="260648"/>
            <a:ext cx="8229600" cy="850106"/>
          </a:xfrm>
          <a:effectLst>
            <a:glow rad="101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lstStyle/>
          <a:p>
            <a:r>
              <a:rPr lang="en-GB" dirty="0" smtClean="0">
                <a:solidFill>
                  <a:srgbClr val="92D050"/>
                </a:solidFill>
              </a:rPr>
              <a:t>Obtaining supply</a:t>
            </a:r>
            <a:endParaRPr lang="en-GB" dirty="0">
              <a:solidFill>
                <a:srgbClr val="92D050"/>
              </a:solidFill>
            </a:endParaRPr>
          </a:p>
        </p:txBody>
      </p:sp>
      <p:sp>
        <p:nvSpPr>
          <p:cNvPr id="3" name="Content Placeholder 2"/>
          <p:cNvSpPr>
            <a:spLocks noGrp="1"/>
          </p:cNvSpPr>
          <p:nvPr>
            <p:ph idx="1"/>
          </p:nvPr>
        </p:nvSpPr>
        <p:spPr>
          <a:xfrm>
            <a:off x="434016" y="1268760"/>
            <a:ext cx="8229600" cy="4525963"/>
          </a:xfrm>
          <a:solidFill>
            <a:schemeClr val="bg1"/>
          </a:solidFill>
          <a:ln w="12700">
            <a:solidFill>
              <a:schemeClr val="tx1"/>
            </a:solidFill>
          </a:ln>
          <a:effectLst>
            <a:glow rad="101600">
              <a:schemeClr val="accent3">
                <a:satMod val="175000"/>
                <a:alpha val="40000"/>
              </a:schemeClr>
            </a:glow>
          </a:effectLst>
        </p:spPr>
        <p:txBody>
          <a:bodyPr>
            <a:normAutofit fontScale="62500" lnSpcReduction="20000"/>
          </a:bodyPr>
          <a:lstStyle/>
          <a:p>
            <a:pPr marL="0" indent="0">
              <a:buNone/>
            </a:pPr>
            <a:r>
              <a:rPr lang="en-GB" b="1" dirty="0"/>
              <a:t>Obtaining supplies of homely remedies </a:t>
            </a:r>
            <a:endParaRPr lang="en-GB" dirty="0"/>
          </a:p>
          <a:p>
            <a:pPr marL="0" indent="0">
              <a:buNone/>
            </a:pPr>
            <a:r>
              <a:rPr lang="en-GB" dirty="0" smtClean="0"/>
              <a:t>Homely </a:t>
            </a:r>
            <a:r>
              <a:rPr lang="en-GB" dirty="0"/>
              <a:t>remedies can be purchased from the regular pharmacy supplier. They should be stored in the original packaging and </a:t>
            </a:r>
            <a:r>
              <a:rPr lang="en-GB" dirty="0" smtClean="0"/>
              <a:t>include </a:t>
            </a:r>
            <a:r>
              <a:rPr lang="en-GB" dirty="0"/>
              <a:t>information on: </a:t>
            </a:r>
          </a:p>
          <a:p>
            <a:pPr lvl="1">
              <a:buFont typeface="Wingdings" panose="05000000000000000000" pitchFamily="2" charset="2"/>
              <a:buChar char="v"/>
            </a:pPr>
            <a:r>
              <a:rPr lang="en-GB" dirty="0" smtClean="0"/>
              <a:t>the </a:t>
            </a:r>
            <a:r>
              <a:rPr lang="en-GB" dirty="0"/>
              <a:t>recommended dose and strength of the medicine </a:t>
            </a:r>
          </a:p>
          <a:p>
            <a:pPr lvl="1">
              <a:buFont typeface="Wingdings" panose="05000000000000000000" pitchFamily="2" charset="2"/>
              <a:buChar char="v"/>
            </a:pPr>
            <a:r>
              <a:rPr lang="en-GB" dirty="0" smtClean="0"/>
              <a:t>any </a:t>
            </a:r>
            <a:r>
              <a:rPr lang="en-GB" dirty="0"/>
              <a:t>warnings or contra-indications </a:t>
            </a:r>
          </a:p>
          <a:p>
            <a:pPr lvl="1">
              <a:buFont typeface="Wingdings" panose="05000000000000000000" pitchFamily="2" charset="2"/>
              <a:buChar char="v"/>
            </a:pPr>
            <a:r>
              <a:rPr lang="en-GB" dirty="0" smtClean="0"/>
              <a:t>the </a:t>
            </a:r>
            <a:r>
              <a:rPr lang="en-GB" dirty="0"/>
              <a:t>expiry date </a:t>
            </a:r>
          </a:p>
          <a:p>
            <a:endParaRPr lang="en-GB" dirty="0"/>
          </a:p>
          <a:p>
            <a:pPr marL="0" indent="0">
              <a:buNone/>
            </a:pPr>
            <a:r>
              <a:rPr lang="en-GB" b="1" dirty="0"/>
              <a:t>Medicines </a:t>
            </a:r>
            <a:r>
              <a:rPr lang="en-GB" b="1" u="sng" dirty="0"/>
              <a:t>not suitable</a:t>
            </a:r>
            <a:r>
              <a:rPr lang="en-GB" b="1" dirty="0"/>
              <a:t> as homely remedies </a:t>
            </a:r>
            <a:endParaRPr lang="en-GB" dirty="0"/>
          </a:p>
          <a:p>
            <a:pPr lvl="1">
              <a:buFont typeface="Wingdings" panose="05000000000000000000" pitchFamily="2" charset="2"/>
              <a:buChar char="v"/>
            </a:pPr>
            <a:r>
              <a:rPr lang="en-GB" dirty="0" smtClean="0"/>
              <a:t>Products </a:t>
            </a:r>
            <a:r>
              <a:rPr lang="en-GB" dirty="0"/>
              <a:t>requiring invasive administration e.g. suppositories </a:t>
            </a:r>
          </a:p>
          <a:p>
            <a:pPr lvl="1">
              <a:buFont typeface="Wingdings" panose="05000000000000000000" pitchFamily="2" charset="2"/>
              <a:buChar char="v"/>
            </a:pPr>
            <a:r>
              <a:rPr lang="en-GB" dirty="0" smtClean="0"/>
              <a:t>Medicines </a:t>
            </a:r>
            <a:r>
              <a:rPr lang="en-GB" dirty="0"/>
              <a:t>that take up to 48 hours to work e.g. lactulose </a:t>
            </a:r>
          </a:p>
          <a:p>
            <a:pPr lvl="1">
              <a:buFont typeface="Wingdings" panose="05000000000000000000" pitchFamily="2" charset="2"/>
              <a:buChar char="v"/>
            </a:pPr>
            <a:r>
              <a:rPr lang="en-GB" dirty="0" smtClean="0"/>
              <a:t>External </a:t>
            </a:r>
            <a:r>
              <a:rPr lang="en-GB" dirty="0"/>
              <a:t>preparations as these should only be used for individuals to avoid cross contamination </a:t>
            </a:r>
          </a:p>
          <a:p>
            <a:pPr lvl="1">
              <a:buFont typeface="Wingdings" panose="05000000000000000000" pitchFamily="2" charset="2"/>
              <a:buChar char="v"/>
            </a:pPr>
            <a:r>
              <a:rPr lang="en-GB" dirty="0" smtClean="0"/>
              <a:t>Dressings </a:t>
            </a:r>
            <a:r>
              <a:rPr lang="en-GB" dirty="0"/>
              <a:t>and items for first aid </a:t>
            </a:r>
          </a:p>
          <a:p>
            <a:pPr lvl="1">
              <a:buFont typeface="Wingdings" panose="05000000000000000000" pitchFamily="2" charset="2"/>
              <a:buChar char="v"/>
            </a:pPr>
            <a:r>
              <a:rPr lang="en-GB" dirty="0" smtClean="0"/>
              <a:t>Vitamins</a:t>
            </a:r>
            <a:r>
              <a:rPr lang="en-GB" dirty="0"/>
              <a:t>, herbal or homeopathic supplements </a:t>
            </a:r>
          </a:p>
          <a:p>
            <a:pPr lvl="1">
              <a:buFont typeface="Wingdings" panose="05000000000000000000" pitchFamily="2" charset="2"/>
              <a:buChar char="v"/>
            </a:pPr>
            <a:r>
              <a:rPr lang="en-GB" dirty="0" smtClean="0"/>
              <a:t>Medicines </a:t>
            </a:r>
            <a:r>
              <a:rPr lang="en-GB" dirty="0"/>
              <a:t>being obtained via bulk prescription </a:t>
            </a:r>
          </a:p>
          <a:p>
            <a:pPr marL="0" indent="0">
              <a:buNone/>
            </a:pPr>
            <a:endParaRPr lang="en-GB" dirty="0"/>
          </a:p>
        </p:txBody>
      </p:sp>
      <p:pic>
        <p:nvPicPr>
          <p:cNvPr id="10" name="Picture 2" descr="email signature logo 2019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006" y="5975698"/>
            <a:ext cx="2857500" cy="87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4328" y="6021287"/>
            <a:ext cx="1128992" cy="828671"/>
          </a:xfrm>
          <a:prstGeom prst="rect">
            <a:avLst/>
          </a:prstGeom>
        </p:spPr>
      </p:pic>
    </p:spTree>
    <p:extLst>
      <p:ext uri="{BB962C8B-B14F-4D97-AF65-F5344CB8AC3E}">
        <p14:creationId xmlns:p14="http://schemas.microsoft.com/office/powerpoint/2010/main" val="3768023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941" y="274638"/>
            <a:ext cx="8148119" cy="1143000"/>
          </a:xfrm>
          <a:effectLst>
            <a:glow rad="101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lstStyle/>
          <a:p>
            <a:r>
              <a:rPr lang="en-GB" dirty="0">
                <a:solidFill>
                  <a:srgbClr val="92D050"/>
                </a:solidFill>
              </a:rPr>
              <a:t>Receipt</a:t>
            </a:r>
            <a:r>
              <a:rPr lang="en-GB" b="1" dirty="0">
                <a:solidFill>
                  <a:srgbClr val="92D050"/>
                </a:solidFill>
              </a:rPr>
              <a:t> </a:t>
            </a:r>
            <a:r>
              <a:rPr lang="en-GB" dirty="0">
                <a:solidFill>
                  <a:srgbClr val="92D050"/>
                </a:solidFill>
              </a:rPr>
              <a:t>and</a:t>
            </a:r>
            <a:r>
              <a:rPr lang="en-GB" b="1" dirty="0">
                <a:solidFill>
                  <a:srgbClr val="92D050"/>
                </a:solidFill>
              </a:rPr>
              <a:t> </a:t>
            </a:r>
            <a:r>
              <a:rPr lang="en-GB" dirty="0">
                <a:solidFill>
                  <a:srgbClr val="92D050"/>
                </a:solidFill>
              </a:rPr>
              <a:t>Storage</a:t>
            </a:r>
          </a:p>
        </p:txBody>
      </p:sp>
      <p:sp>
        <p:nvSpPr>
          <p:cNvPr id="3" name="Content Placeholder 2"/>
          <p:cNvSpPr>
            <a:spLocks noGrp="1"/>
          </p:cNvSpPr>
          <p:nvPr>
            <p:ph idx="1"/>
          </p:nvPr>
        </p:nvSpPr>
        <p:spPr>
          <a:xfrm>
            <a:off x="457200" y="1600201"/>
            <a:ext cx="8229600" cy="4061047"/>
          </a:xfrm>
          <a:solidFill>
            <a:schemeClr val="bg1"/>
          </a:solidFill>
          <a:ln w="9525">
            <a:solidFill>
              <a:schemeClr val="tx1"/>
            </a:solidFill>
          </a:ln>
          <a:effectLst>
            <a:glow rad="101600">
              <a:schemeClr val="accent3">
                <a:satMod val="175000"/>
                <a:alpha val="40000"/>
              </a:schemeClr>
            </a:glow>
          </a:effectLst>
        </p:spPr>
        <p:txBody>
          <a:bodyPr>
            <a:normAutofit/>
          </a:bodyPr>
          <a:lstStyle/>
          <a:p>
            <a:r>
              <a:rPr lang="en-GB" sz="2000" dirty="0"/>
              <a:t>All homely remedies should be clearly identifiable as a ‘homely remedy’. Homely remedies should be stored in a lockable cupboard or trolley and kept separate to residents prescribed medication. Access should be restricted to staff with medicines management responsibilities</a:t>
            </a:r>
            <a:r>
              <a:rPr lang="en-GB" sz="2000" dirty="0" smtClean="0"/>
              <a:t>. They </a:t>
            </a:r>
            <a:r>
              <a:rPr lang="en-GB" sz="2000" dirty="0"/>
              <a:t>should be stored in accordance with the instructions in the patient information leaflet. </a:t>
            </a:r>
            <a:endParaRPr lang="en-GB" sz="2000" dirty="0" smtClean="0"/>
          </a:p>
          <a:p>
            <a:r>
              <a:rPr lang="en-GB" sz="2000" dirty="0" smtClean="0"/>
              <a:t>Stocks </a:t>
            </a:r>
            <a:r>
              <a:rPr lang="en-GB" sz="2000" dirty="0"/>
              <a:t>and expiry dates should be checked monthly. Some liquids have a reduced shelf-life once opened therefore the date opened should be recorded on the bottle/label. The manufacturer’s instructions should be checked for this information.</a:t>
            </a:r>
          </a:p>
        </p:txBody>
      </p:sp>
      <p:pic>
        <p:nvPicPr>
          <p:cNvPr id="7170" name="Picture 2" descr="email signature logo 2019 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805264"/>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5805264"/>
            <a:ext cx="1128992" cy="86042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8224" y="4437112"/>
            <a:ext cx="1368152" cy="1154236"/>
          </a:xfrm>
          <a:prstGeom prst="rect">
            <a:avLst/>
          </a:prstGeom>
        </p:spPr>
      </p:pic>
    </p:spTree>
    <p:extLst>
      <p:ext uri="{BB962C8B-B14F-4D97-AF65-F5344CB8AC3E}">
        <p14:creationId xmlns:p14="http://schemas.microsoft.com/office/powerpoint/2010/main" val="9362225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040" y="116632"/>
            <a:ext cx="8074400" cy="926976"/>
          </a:xfrm>
          <a:effectLst>
            <a:glow rad="101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GB" dirty="0" smtClean="0">
                <a:solidFill>
                  <a:srgbClr val="92D050"/>
                </a:solidFill>
              </a:rPr>
              <a:t>Administration of Homely Remedies</a:t>
            </a:r>
            <a:endParaRPr lang="en-GB" dirty="0">
              <a:solidFill>
                <a:srgbClr val="92D050"/>
              </a:solidFill>
            </a:endParaRPr>
          </a:p>
        </p:txBody>
      </p:sp>
      <p:sp>
        <p:nvSpPr>
          <p:cNvPr id="3" name="Content Placeholder 2"/>
          <p:cNvSpPr>
            <a:spLocks noGrp="1"/>
          </p:cNvSpPr>
          <p:nvPr>
            <p:ph idx="1"/>
          </p:nvPr>
        </p:nvSpPr>
        <p:spPr>
          <a:xfrm>
            <a:off x="467544" y="1124745"/>
            <a:ext cx="8075240" cy="4536502"/>
          </a:xfrm>
          <a:ln>
            <a:prstDash val="solid"/>
          </a:ln>
          <a:effectLst>
            <a:glow rad="101600">
              <a:schemeClr val="accent3">
                <a:satMod val="175000"/>
                <a:alpha val="40000"/>
              </a:schemeClr>
            </a:glow>
          </a:effectLst>
        </p:spPr>
        <p:style>
          <a:lnRef idx="2">
            <a:schemeClr val="accent3"/>
          </a:lnRef>
          <a:fillRef idx="1">
            <a:schemeClr val="lt1"/>
          </a:fillRef>
          <a:effectRef idx="0">
            <a:schemeClr val="accent3"/>
          </a:effectRef>
          <a:fontRef idx="minor">
            <a:schemeClr val="dk1"/>
          </a:fontRef>
        </p:style>
        <p:txBody>
          <a:bodyPr>
            <a:noAutofit/>
          </a:bodyPr>
          <a:lstStyle/>
          <a:p>
            <a:r>
              <a:rPr lang="en-GB" sz="1200" dirty="0"/>
              <a:t>Homely remedies should only be administered </a:t>
            </a:r>
            <a:r>
              <a:rPr lang="en-GB" sz="1200" dirty="0" smtClean="0"/>
              <a:t>either in response  to a request from the service user or from a member of care home staff. It </a:t>
            </a:r>
            <a:r>
              <a:rPr lang="en-GB" sz="1200" dirty="0"/>
              <a:t>is the responsibility of the </a:t>
            </a:r>
            <a:r>
              <a:rPr lang="en-GB" sz="1200" dirty="0" smtClean="0"/>
              <a:t>trained care home staff that </a:t>
            </a:r>
            <a:r>
              <a:rPr lang="en-GB" sz="1200" dirty="0"/>
              <a:t>the administration of the homely remedy is </a:t>
            </a:r>
            <a:r>
              <a:rPr lang="en-GB" sz="1200" dirty="0" smtClean="0"/>
              <a:t>appropriate. </a:t>
            </a:r>
          </a:p>
          <a:p>
            <a:r>
              <a:rPr lang="en-GB" sz="1200" dirty="0" smtClean="0"/>
              <a:t>The </a:t>
            </a:r>
            <a:r>
              <a:rPr lang="en-GB" sz="1200" dirty="0"/>
              <a:t>decision to administer a homely remedy can only be made by appropriately trained care home staff, who must establish the following: </a:t>
            </a:r>
            <a:endParaRPr lang="en-GB" sz="1200" dirty="0" smtClean="0"/>
          </a:p>
          <a:p>
            <a:pPr marL="914400" lvl="1" indent="-514350">
              <a:buFont typeface="Wingdings" panose="05000000000000000000" pitchFamily="2" charset="2"/>
              <a:buChar char="v"/>
            </a:pPr>
            <a:r>
              <a:rPr lang="en-GB" sz="1200" dirty="0" smtClean="0"/>
              <a:t>The </a:t>
            </a:r>
            <a:r>
              <a:rPr lang="en-GB" sz="1200" dirty="0"/>
              <a:t>resident has no potentially serious </a:t>
            </a:r>
            <a:r>
              <a:rPr lang="en-GB" sz="1200" dirty="0" smtClean="0"/>
              <a:t>symptoms.</a:t>
            </a:r>
          </a:p>
          <a:p>
            <a:pPr marL="914400" lvl="1" indent="-514350">
              <a:buFont typeface="Wingdings" panose="05000000000000000000" pitchFamily="2" charset="2"/>
              <a:buChar char="v"/>
            </a:pPr>
            <a:r>
              <a:rPr lang="en-GB" sz="1200" dirty="0" smtClean="0"/>
              <a:t>There </a:t>
            </a:r>
            <a:r>
              <a:rPr lang="en-GB" sz="1200" dirty="0"/>
              <a:t>are no </a:t>
            </a:r>
            <a:r>
              <a:rPr lang="en-GB" sz="1200" dirty="0" smtClean="0"/>
              <a:t>contraindications with </a:t>
            </a:r>
            <a:r>
              <a:rPr lang="en-GB" sz="1200" dirty="0"/>
              <a:t>any medicine being </a:t>
            </a:r>
            <a:r>
              <a:rPr lang="en-GB" sz="1200" dirty="0" smtClean="0"/>
              <a:t>taken.</a:t>
            </a:r>
          </a:p>
          <a:p>
            <a:pPr marL="914400" lvl="1" indent="-514350">
              <a:buFont typeface="Wingdings" panose="05000000000000000000" pitchFamily="2" charset="2"/>
              <a:buChar char="v"/>
            </a:pPr>
            <a:r>
              <a:rPr lang="en-GB" sz="1200" dirty="0" smtClean="0"/>
              <a:t>There </a:t>
            </a:r>
            <a:r>
              <a:rPr lang="en-GB" sz="1200" dirty="0"/>
              <a:t>have been no changes to the medication or the person’s health since the homely remedies authorisation sheet was last </a:t>
            </a:r>
            <a:r>
              <a:rPr lang="en-GB" sz="1200" dirty="0" smtClean="0"/>
              <a:t>reviewed.</a:t>
            </a:r>
          </a:p>
          <a:p>
            <a:pPr marL="914400" lvl="1" indent="-514350">
              <a:buFont typeface="Wingdings" panose="05000000000000000000" pitchFamily="2" charset="2"/>
              <a:buChar char="v"/>
            </a:pPr>
            <a:r>
              <a:rPr lang="en-GB" sz="1200" dirty="0" smtClean="0"/>
              <a:t>Allergy status.</a:t>
            </a:r>
          </a:p>
          <a:p>
            <a:pPr marL="914400" lvl="1" indent="-514350">
              <a:buFont typeface="Wingdings" panose="05000000000000000000" pitchFamily="2" charset="2"/>
              <a:buChar char="v"/>
            </a:pPr>
            <a:r>
              <a:rPr lang="en-GB" sz="1200" dirty="0" smtClean="0"/>
              <a:t> What the </a:t>
            </a:r>
            <a:r>
              <a:rPr lang="en-GB" sz="1200" dirty="0"/>
              <a:t>resident has used in the past for these </a:t>
            </a:r>
            <a:r>
              <a:rPr lang="en-GB" sz="1200" dirty="0" smtClean="0"/>
              <a:t>symptoms.</a:t>
            </a:r>
          </a:p>
          <a:p>
            <a:pPr marL="914400" lvl="1" indent="-514350">
              <a:buFont typeface="Wingdings" panose="05000000000000000000" pitchFamily="2" charset="2"/>
              <a:buChar char="v"/>
            </a:pPr>
            <a:r>
              <a:rPr lang="en-GB" sz="1200" dirty="0" smtClean="0"/>
              <a:t>Whether </a:t>
            </a:r>
            <a:r>
              <a:rPr lang="en-GB" sz="1200" dirty="0"/>
              <a:t>the resident has any difficulties </a:t>
            </a:r>
            <a:r>
              <a:rPr lang="en-GB" sz="1200" dirty="0" smtClean="0"/>
              <a:t>swallowing.</a:t>
            </a:r>
          </a:p>
          <a:p>
            <a:pPr marL="914400" lvl="1" indent="-514350">
              <a:buFont typeface="Wingdings" panose="05000000000000000000" pitchFamily="2" charset="2"/>
              <a:buChar char="v"/>
            </a:pPr>
            <a:r>
              <a:rPr lang="en-GB" sz="1200" dirty="0" smtClean="0"/>
              <a:t>Make sure no previous dose given more than 48 hours.</a:t>
            </a:r>
          </a:p>
          <a:p>
            <a:pPr marL="914400" lvl="1" indent="-514350">
              <a:buFont typeface="Wingdings" panose="05000000000000000000" pitchFamily="2" charset="2"/>
              <a:buChar char="v"/>
            </a:pPr>
            <a:r>
              <a:rPr lang="en-GB" sz="1200" dirty="0" smtClean="0">
                <a:solidFill>
                  <a:schemeClr val="tx1"/>
                </a:solidFill>
              </a:rPr>
              <a:t>The resident </a:t>
            </a:r>
            <a:r>
              <a:rPr lang="en-GB" sz="1200" dirty="0">
                <a:solidFill>
                  <a:schemeClr val="tx1"/>
                </a:solidFill>
              </a:rPr>
              <a:t>is aware that the medicine is not prescribed and has given their consent, or a ‘best interests decision’ is in place If there is any uncertainty the GP or pharmacist should be consulted and the discussion </a:t>
            </a:r>
            <a:r>
              <a:rPr lang="en-GB" sz="1200" dirty="0" smtClean="0">
                <a:solidFill>
                  <a:schemeClr val="tx1"/>
                </a:solidFill>
              </a:rPr>
              <a:t>documented.</a:t>
            </a:r>
            <a:endParaRPr lang="en-GB" sz="1200" b="1" dirty="0" smtClean="0">
              <a:solidFill>
                <a:schemeClr val="tx1"/>
              </a:solidFill>
            </a:endParaRPr>
          </a:p>
          <a:p>
            <a:r>
              <a:rPr lang="en-GB" sz="1200" dirty="0" smtClean="0">
                <a:solidFill>
                  <a:schemeClr val="tx1"/>
                </a:solidFill>
              </a:rPr>
              <a:t>The entry should be annotated ‘HOMELY REMEDY’ on the medicines administration record (MAR) chart and should document: Name, dose, date and time of administration, who administered, the reason for administration and the effect of the medication . </a:t>
            </a:r>
          </a:p>
          <a:p>
            <a:r>
              <a:rPr lang="en-GB" sz="1200" dirty="0" smtClean="0">
                <a:solidFill>
                  <a:schemeClr val="tx1"/>
                </a:solidFill>
              </a:rPr>
              <a:t>If </a:t>
            </a:r>
            <a:r>
              <a:rPr lang="en-GB" sz="1200" dirty="0">
                <a:solidFill>
                  <a:schemeClr val="tx1"/>
                </a:solidFill>
              </a:rPr>
              <a:t>the resident self–administers the homely </a:t>
            </a:r>
            <a:r>
              <a:rPr lang="en-GB" sz="1200" dirty="0" smtClean="0">
                <a:solidFill>
                  <a:schemeClr val="tx1"/>
                </a:solidFill>
              </a:rPr>
              <a:t>remedy, </a:t>
            </a:r>
            <a:r>
              <a:rPr lang="en-GB" sz="1200" dirty="0">
                <a:solidFill>
                  <a:schemeClr val="tx1"/>
                </a:solidFill>
              </a:rPr>
              <a:t>a risk assessment would need to be completed and kept with their care plans. </a:t>
            </a:r>
            <a:endParaRPr lang="en-GB" sz="1200" dirty="0" smtClean="0">
              <a:solidFill>
                <a:schemeClr val="tx1"/>
              </a:solidFill>
            </a:endParaRPr>
          </a:p>
          <a:p>
            <a:pPr marL="342900" lvl="1" indent="-342900">
              <a:buFont typeface="Arial" panose="020B0604020202020204" pitchFamily="34" charset="0"/>
              <a:buChar char="•"/>
            </a:pPr>
            <a:r>
              <a:rPr lang="en-GB" sz="1200" b="1" dirty="0">
                <a:solidFill>
                  <a:schemeClr val="tx1"/>
                </a:solidFill>
              </a:rPr>
              <a:t>If there is any uncertainty the GP or pharmacist should be consulted and the discussion documented. </a:t>
            </a:r>
          </a:p>
          <a:p>
            <a:endParaRPr lang="en-GB" sz="1200" dirty="0" smtClean="0"/>
          </a:p>
          <a:p>
            <a:pPr marL="0" indent="0">
              <a:buNone/>
            </a:pPr>
            <a:endParaRPr lang="en-GB" sz="1200" dirty="0" smtClean="0"/>
          </a:p>
        </p:txBody>
      </p:sp>
      <p:pic>
        <p:nvPicPr>
          <p:cNvPr id="6146" name="Picture 2" descr="email signature logo 2019 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877272"/>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5805263"/>
            <a:ext cx="1128992" cy="1004441"/>
          </a:xfrm>
          <a:prstGeom prst="rect">
            <a:avLst/>
          </a:prstGeom>
        </p:spPr>
      </p:pic>
    </p:spTree>
    <p:extLst>
      <p:ext uri="{BB962C8B-B14F-4D97-AF65-F5344CB8AC3E}">
        <p14:creationId xmlns:p14="http://schemas.microsoft.com/office/powerpoint/2010/main" val="34274713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glow rad="101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lstStyle/>
          <a:p>
            <a:r>
              <a:rPr lang="en-GB" dirty="0" smtClean="0">
                <a:solidFill>
                  <a:srgbClr val="92D050"/>
                </a:solidFill>
              </a:rPr>
              <a:t>Record and disposal</a:t>
            </a:r>
            <a:endParaRPr lang="en-GB" dirty="0">
              <a:solidFill>
                <a:srgbClr val="92D050"/>
              </a:solidFill>
            </a:endParaRPr>
          </a:p>
        </p:txBody>
      </p:sp>
      <p:sp>
        <p:nvSpPr>
          <p:cNvPr id="3" name="Content Placeholder 2"/>
          <p:cNvSpPr>
            <a:spLocks noGrp="1"/>
          </p:cNvSpPr>
          <p:nvPr>
            <p:ph idx="1"/>
          </p:nvPr>
        </p:nvSpPr>
        <p:spPr>
          <a:xfrm>
            <a:off x="457200" y="1600201"/>
            <a:ext cx="8229600" cy="4061047"/>
          </a:xfrm>
          <a:solidFill>
            <a:schemeClr val="bg1"/>
          </a:solidFill>
          <a:ln w="9525">
            <a:solidFill>
              <a:schemeClr val="tx1"/>
            </a:solidFill>
          </a:ln>
          <a:effectLst>
            <a:glow rad="101600">
              <a:schemeClr val="accent3">
                <a:satMod val="175000"/>
                <a:alpha val="40000"/>
              </a:schemeClr>
            </a:glow>
          </a:effectLst>
        </p:spPr>
        <p:txBody>
          <a:bodyPr>
            <a:normAutofit fontScale="92500" lnSpcReduction="20000"/>
          </a:bodyPr>
          <a:lstStyle/>
          <a:p>
            <a:r>
              <a:rPr lang="en-GB" dirty="0"/>
              <a:t>Records of administration of homely remedies should be kept, such as on the medicines administration record (MAR) chart and in addition care home providers may also choose to use a ‘</a:t>
            </a:r>
            <a:r>
              <a:rPr lang="en-GB" b="1" dirty="0"/>
              <a:t>Homely remedies Stock Control</a:t>
            </a:r>
            <a:r>
              <a:rPr lang="en-GB" dirty="0"/>
              <a:t>’ </a:t>
            </a:r>
            <a:r>
              <a:rPr lang="en-GB" dirty="0" smtClean="0"/>
              <a:t>sheet. </a:t>
            </a:r>
            <a:endParaRPr lang="en-GB" dirty="0"/>
          </a:p>
          <a:p>
            <a:r>
              <a:rPr lang="en-GB" dirty="0" smtClean="0"/>
              <a:t>Expired </a:t>
            </a:r>
            <a:r>
              <a:rPr lang="en-GB" dirty="0"/>
              <a:t>stock should be disposed of in line with the care home’s policy on the disposal of medication. Disposal of homely remedies should be recorded; providers may choose to use the ‘</a:t>
            </a:r>
            <a:r>
              <a:rPr lang="en-GB" b="1" dirty="0"/>
              <a:t>Homely Remedies Stock Control Record</a:t>
            </a:r>
            <a:r>
              <a:rPr lang="en-GB" dirty="0"/>
              <a:t>’ </a:t>
            </a:r>
            <a:r>
              <a:rPr lang="en-GB" dirty="0" smtClean="0"/>
              <a:t>sheet.</a:t>
            </a:r>
            <a:endParaRPr lang="en-GB" dirty="0"/>
          </a:p>
        </p:txBody>
      </p:sp>
      <p:pic>
        <p:nvPicPr>
          <p:cNvPr id="7170" name="Picture 2" descr="email signature logo 2019 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805264"/>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5805264"/>
            <a:ext cx="1128992" cy="860425"/>
          </a:xfrm>
          <a:prstGeom prst="rect">
            <a:avLst/>
          </a:prstGeom>
        </p:spPr>
      </p:pic>
    </p:spTree>
    <p:extLst>
      <p:ext uri="{BB962C8B-B14F-4D97-AF65-F5344CB8AC3E}">
        <p14:creationId xmlns:p14="http://schemas.microsoft.com/office/powerpoint/2010/main" val="5764364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222" y="188640"/>
            <a:ext cx="8245555" cy="5554007"/>
          </a:xfrm>
          <a:prstGeom prst="rect">
            <a:avLst/>
          </a:prstGeom>
        </p:spPr>
      </p:pic>
      <p:pic>
        <p:nvPicPr>
          <p:cNvPr id="3" name="Picture 2" descr="email signature logo 2019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886663"/>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2121" y="5886663"/>
            <a:ext cx="1128992" cy="860425"/>
          </a:xfrm>
          <a:prstGeom prst="rect">
            <a:avLst/>
          </a:prstGeom>
        </p:spPr>
      </p:pic>
    </p:spTree>
    <p:extLst>
      <p:ext uri="{BB962C8B-B14F-4D97-AF65-F5344CB8AC3E}">
        <p14:creationId xmlns:p14="http://schemas.microsoft.com/office/powerpoint/2010/main" val="4207554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mail signature logo 2019 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886663"/>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2121" y="5886663"/>
            <a:ext cx="1128992" cy="86042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476672"/>
            <a:ext cx="7926579" cy="5256584"/>
          </a:xfrm>
          <a:prstGeom prst="rect">
            <a:avLst/>
          </a:prstGeom>
        </p:spPr>
      </p:pic>
    </p:spTree>
    <p:extLst>
      <p:ext uri="{BB962C8B-B14F-4D97-AF65-F5344CB8AC3E}">
        <p14:creationId xmlns:p14="http://schemas.microsoft.com/office/powerpoint/2010/main" val="891885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068" y="63536"/>
            <a:ext cx="6552728" cy="6117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5008" y="6179697"/>
            <a:ext cx="1128992" cy="576065"/>
          </a:xfrm>
          <a:prstGeom prst="rect">
            <a:avLst/>
          </a:prstGeom>
        </p:spPr>
      </p:pic>
      <p:pic>
        <p:nvPicPr>
          <p:cNvPr id="5" name="Picture 2" descr="email signature logo 2019 FIN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6237311"/>
            <a:ext cx="2857500" cy="59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218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5008" y="6179697"/>
            <a:ext cx="1128992" cy="576065"/>
          </a:xfrm>
          <a:prstGeom prst="rect">
            <a:avLst/>
          </a:prstGeom>
        </p:spPr>
      </p:pic>
      <p:pic>
        <p:nvPicPr>
          <p:cNvPr id="5" name="Picture 2" descr="email signature logo 2019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6237311"/>
            <a:ext cx="2857500" cy="59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188639"/>
            <a:ext cx="6768752" cy="5991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51461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373616" cy="1143000"/>
          </a:xfrm>
          <a:effectLst>
            <a:glow rad="1016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normAutofit/>
          </a:bodyPr>
          <a:lstStyle/>
          <a:p>
            <a:r>
              <a:rPr lang="en-GB" dirty="0" smtClean="0">
                <a:solidFill>
                  <a:srgbClr val="92D050"/>
                </a:solidFill>
              </a:rPr>
              <a:t>Useful resources</a:t>
            </a:r>
            <a:endParaRPr lang="en-GB" dirty="0">
              <a:solidFill>
                <a:srgbClr val="92D050"/>
              </a:solidFill>
            </a:endParaRPr>
          </a:p>
        </p:txBody>
      </p:sp>
      <p:sp>
        <p:nvSpPr>
          <p:cNvPr id="3" name="Content Placeholder 2"/>
          <p:cNvSpPr>
            <a:spLocks noGrp="1"/>
          </p:cNvSpPr>
          <p:nvPr>
            <p:ph idx="1"/>
          </p:nvPr>
        </p:nvSpPr>
        <p:spPr>
          <a:xfrm>
            <a:off x="323528" y="1628800"/>
            <a:ext cx="8363272" cy="4032448"/>
          </a:xfrm>
          <a:solidFill>
            <a:schemeClr val="bg1"/>
          </a:solidFill>
          <a:ln w="9525">
            <a:solidFill>
              <a:schemeClr val="tx1"/>
            </a:solidFill>
          </a:ln>
          <a:effectLst>
            <a:glow rad="101600">
              <a:schemeClr val="accent3">
                <a:satMod val="175000"/>
                <a:alpha val="40000"/>
              </a:schemeClr>
            </a:glow>
          </a:effectLst>
        </p:spPr>
        <p:txBody>
          <a:bodyPr>
            <a:normAutofit fontScale="92500" lnSpcReduction="20000"/>
          </a:bodyPr>
          <a:lstStyle/>
          <a:p>
            <a:r>
              <a:rPr lang="en-GB" dirty="0" smtClean="0">
                <a:hlinkClick r:id="rId3"/>
              </a:rPr>
              <a:t>Homely remedies guidance for care homes.pdf</a:t>
            </a:r>
            <a:endParaRPr lang="en-GB" dirty="0"/>
          </a:p>
          <a:p>
            <a:r>
              <a:rPr lang="en-GB" dirty="0" smtClean="0">
                <a:hlinkClick r:id="rId4"/>
              </a:rPr>
              <a:t>Managing medicines in care homes - NICE SC1</a:t>
            </a:r>
            <a:endParaRPr lang="en-GB" dirty="0" smtClean="0"/>
          </a:p>
          <a:p>
            <a:r>
              <a:rPr lang="en-GB" dirty="0" smtClean="0">
                <a:hlinkClick r:id="rId5"/>
              </a:rPr>
              <a:t>Nationalcareforum.org.uk/Homely-Remedies-guide.pdf</a:t>
            </a:r>
            <a:endParaRPr lang="en-GB" dirty="0" smtClean="0"/>
          </a:p>
          <a:p>
            <a:r>
              <a:rPr lang="en-GB" dirty="0" smtClean="0">
                <a:hlinkClick r:id="rId6"/>
              </a:rPr>
              <a:t>CQC Over the counter medicines and homely remedies guidance</a:t>
            </a:r>
            <a:endParaRPr lang="en-GB" dirty="0" smtClean="0"/>
          </a:p>
          <a:p>
            <a:r>
              <a:rPr lang="en-GB" dirty="0" smtClean="0">
                <a:hlinkClick r:id="rId7"/>
              </a:rPr>
              <a:t>NHS England over the counter medicines frequently asked questions for people living in care homes. </a:t>
            </a:r>
            <a:endParaRPr lang="en-GB" dirty="0"/>
          </a:p>
          <a:p>
            <a:endParaRPr lang="en-GB" dirty="0"/>
          </a:p>
          <a:p>
            <a:endParaRPr lang="en-GB" dirty="0"/>
          </a:p>
        </p:txBody>
      </p:sp>
      <p:pic>
        <p:nvPicPr>
          <p:cNvPr id="7170" name="Picture 2" descr="email signature logo 2019 FINA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520" y="5805264"/>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24328" y="5805264"/>
            <a:ext cx="1128992" cy="860425"/>
          </a:xfrm>
          <a:prstGeom prst="rect">
            <a:avLst/>
          </a:prstGeom>
        </p:spPr>
      </p:pic>
    </p:spTree>
    <p:extLst>
      <p:ext uri="{BB962C8B-B14F-4D97-AF65-F5344CB8AC3E}">
        <p14:creationId xmlns:p14="http://schemas.microsoft.com/office/powerpoint/2010/main" val="5728086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GB" dirty="0" smtClean="0">
                <a:solidFill>
                  <a:srgbClr val="92D050"/>
                </a:solidFill>
              </a:rPr>
              <a:t>Any Questions?</a:t>
            </a:r>
            <a:endParaRPr lang="en-GB" dirty="0">
              <a:solidFill>
                <a:srgbClr val="92D050"/>
              </a:solidFill>
            </a:endParaRPr>
          </a:p>
        </p:txBody>
      </p:sp>
      <p:pic>
        <p:nvPicPr>
          <p:cNvPr id="1026" name="Picture 2" descr="C:\Users\CanningA1\AppData\Local\Microsoft\Windows\INetCache\IE\DTQUKCB9\question_mark_PNG128[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53440" y="1653381"/>
            <a:ext cx="7437120" cy="441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mail signature logo 2019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805264"/>
            <a:ext cx="28575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4328" y="5805264"/>
            <a:ext cx="1128992" cy="860425"/>
          </a:xfrm>
          <a:prstGeom prst="rect">
            <a:avLst/>
          </a:prstGeom>
        </p:spPr>
      </p:pic>
    </p:spTree>
    <p:extLst>
      <p:ext uri="{BB962C8B-B14F-4D97-AF65-F5344CB8AC3E}">
        <p14:creationId xmlns:p14="http://schemas.microsoft.com/office/powerpoint/2010/main" val="3756711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1959</TotalTime>
  <Words>1188</Words>
  <Application>Microsoft Office PowerPoint</Application>
  <PresentationFormat>On-screen Show (4:3)</PresentationFormat>
  <Paragraphs>82</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Homely Remedies in Care Homes</vt:lpstr>
      <vt:lpstr>What is Homely remedy?</vt:lpstr>
      <vt:lpstr>NATIONAL AND LOCAL KEY POINTS</vt:lpstr>
      <vt:lpstr>Managing Homely Remedies</vt:lpstr>
      <vt:lpstr>PowerPoint Presentation</vt:lpstr>
      <vt:lpstr>PowerPoint Presentation</vt:lpstr>
      <vt:lpstr>Obtaining supply</vt:lpstr>
      <vt:lpstr>Receipt and Storage</vt:lpstr>
      <vt:lpstr>Administration of Homely Remedies</vt:lpstr>
      <vt:lpstr>Record and disposal</vt:lpstr>
      <vt:lpstr>PowerPoint Presentation</vt:lpstr>
      <vt:lpstr>PowerPoint Presentation</vt:lpstr>
      <vt:lpstr>PowerPoint Presentation</vt:lpstr>
      <vt:lpstr>PowerPoint Presentation</vt:lpstr>
      <vt:lpstr>Useful resources</vt:lpstr>
      <vt:lpstr>Any Questions?</vt:lpstr>
    </vt:vector>
  </TitlesOfParts>
  <Company>NHS Hertfordshire 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Waste Reduction in Care Homes</dc:title>
  <dc:creator>Admin</dc:creator>
  <cp:lastModifiedBy>Raval Shruti - NHS Herts Valleys CCG</cp:lastModifiedBy>
  <cp:revision>133</cp:revision>
  <dcterms:created xsi:type="dcterms:W3CDTF">2019-05-15T07:26:49Z</dcterms:created>
  <dcterms:modified xsi:type="dcterms:W3CDTF">2020-09-14T11:26:56Z</dcterms:modified>
</cp:coreProperties>
</file>